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1903-3058-31A7-B177-891F1034D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3F9F-0B00-C1A4-95EC-1E6DFAB87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2FC14-36E1-A035-E389-EA7BD692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2A925-D6A9-AFED-09F9-93CA3C62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5A22C-70E7-E7FD-340C-5210307D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80DB-F39B-462C-C143-DB77BFF6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F022B-272D-A48E-FA1F-BA3DC9E65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B4560-241E-DF94-49F5-7E010E0A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78562-9DDE-D363-C659-1381FFA7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73426-B388-FCCE-AFB6-357B2894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9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923F7-734C-30B7-9C42-02F50F203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277C5-8811-F5E7-AD3B-6135B8F13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88248-C47E-1A6D-BF66-F116F9E5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B13C1-9BA0-2AE7-5727-A582BB4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7876-094D-BF57-3B4C-B5F72007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6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8C60-00F3-039A-13F2-530B255A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F5D12-1D98-9738-9FA8-06046BEE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7DEA5-620E-08DF-F9AF-C49FF2AB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A39EF-A810-E725-FCFC-48390CEC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9D3E3-9E80-95DE-0641-33819304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0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0EC7-F804-6B64-947D-987CEDC2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3F7D8-6662-5839-87A9-6A17A8210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2BB3-F6C2-4983-D43E-09A60D32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DFD6A-1647-0491-E58F-43C1740B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7AB9A-4A35-5E31-6E61-0CFA5FCF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8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A8D7-A136-3594-6DA8-1E70E530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C0D0-45FF-C631-BA26-01DB7495F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7EEE8-1608-7CCB-2FB9-BDC53F728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2CDD4-DA6A-964A-92B3-7B43386A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761AF-8E62-AA1B-A3F6-C43B5493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E2FF0-1D0E-61C4-EFB0-48EF49E8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3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8A2A-C768-6BA4-E643-5E599C3C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58159-A6F8-560F-BFDA-1B0FFBF90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2F982-FDBD-852A-1D60-FCE844E0E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797B8-46FC-3FA7-512E-8A1311BEC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A4D67-A451-CD1C-457B-B0BFBF509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0C328-3720-8008-09D2-DD64D855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D4A01-E5AF-DB90-C50B-567234FF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572B4-EF15-15DA-84A9-044CEA74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0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9334-73A1-7174-27E3-A11FE646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77479-B3C4-07CD-B992-4999218E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8C57B-4CAE-EF22-E659-E9CADF4B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6886B-5E38-AD4C-A53F-5E8604F9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3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C35B7-DCE5-4A1E-9758-65CE8B3B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B13D4-BF6D-9837-5FFF-3295156E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85DC0-BF04-C8A4-12A8-9DDD54D5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8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4B12-E98A-211A-ED02-1DE80A8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26AF7-6AA7-4B03-869F-9D026FF8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7AE66-E209-AB22-3CD7-A02F753B9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95850-06F1-9861-1CAB-E66CFAF7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618F3-C4F4-C5C6-6060-F6A8DB9C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9A1DB-FC54-0F3B-064C-89D382B1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1E288-38C9-FBC5-F9ED-47BE1FD0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15893-ACD6-69EE-BD45-3844393D0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B1EA5-8CCA-AC39-76F3-7A898F871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22E8E-11F8-E502-0056-A821B710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A2758-E2A3-B126-0A60-8CE343F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57398-FCFC-C7E2-A458-3025B67A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0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57B7F-ECAD-9FC0-149C-4A72CD91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FDD08-678D-7086-6AF1-35BF914D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741DD-E91D-AE37-C167-63EF46700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2FA5-2CD7-4554-B354-E1143244FE2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4C526-5F2B-393D-8711-B13F6AC7D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F464A-06C5-84B9-7B99-1C6D41A4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E500-2473-4189-AFD8-21A64484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6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74A0-7264-BE4D-15B8-280AB042AE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/>
              <a:t>الكيمياء الحياتية </a:t>
            </a:r>
            <a:br>
              <a:rPr lang="ar-IQ" dirty="0"/>
            </a:br>
            <a:r>
              <a:rPr lang="ar-IQ" dirty="0"/>
              <a:t>لطلبة المرحلة الرابعة </a:t>
            </a:r>
            <a:br>
              <a:rPr lang="ar-IQ" dirty="0"/>
            </a:br>
            <a:r>
              <a:rPr lang="ar-IQ" dirty="0"/>
              <a:t>قسم الكيمياء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F9066-D183-6BCB-97E4-816E60B2FA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/>
              <a:t>ا</a:t>
            </a:r>
            <a:r>
              <a:rPr lang="ar-IQ" sz="2000" b="1" dirty="0"/>
              <a:t>ستاذ المادة الدكتور طيف عبدالغني نجم </a:t>
            </a:r>
          </a:p>
          <a:p>
            <a:r>
              <a:rPr lang="ar-IQ" sz="2000" b="1" dirty="0"/>
              <a:t>جامعة البصرة كلية التربية - القرنة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5524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0A5CB-8291-3506-A510-22FD37B14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8" t="29442" r="27101" b="20549"/>
          <a:stretch/>
        </p:blipFill>
        <p:spPr>
          <a:xfrm>
            <a:off x="344557" y="702365"/>
            <a:ext cx="8706678" cy="5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4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BBB9-0969-DA73-63F9-08B43F9A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000" b="1" dirty="0">
                <a:solidFill>
                  <a:schemeClr val="accent1"/>
                </a:solidFill>
              </a:rPr>
              <a:t>الديناميكية الحرارية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E3053-1D3B-AB72-2C93-AE135A0AE213}"/>
              </a:ext>
            </a:extLst>
          </p:cNvPr>
          <p:cNvSpPr txBox="1"/>
          <p:nvPr/>
        </p:nvSpPr>
        <p:spPr>
          <a:xfrm>
            <a:off x="2138082" y="2164976"/>
            <a:ext cx="58360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b="1" dirty="0"/>
              <a:t>يعمل في نظام مغلق </a:t>
            </a:r>
          </a:p>
          <a:p>
            <a:pPr algn="r"/>
            <a:r>
              <a:rPr lang="ar-IQ" sz="2400" b="1" dirty="0"/>
              <a:t>الانتروبي في تزايد مستمر </a:t>
            </a:r>
          </a:p>
          <a:p>
            <a:pPr algn="r"/>
            <a:r>
              <a:rPr lang="ar-IQ" sz="2400" b="1" dirty="0"/>
              <a:t>لا يحصل على طاقة من الخارج</a:t>
            </a:r>
          </a:p>
          <a:p>
            <a:pPr algn="r"/>
            <a:r>
              <a:rPr lang="ar-IQ" sz="2400" b="1" dirty="0"/>
              <a:t>لا يمكن حساب الانتروبي بصورة مباشرة </a:t>
            </a:r>
          </a:p>
          <a:p>
            <a:pPr algn="r"/>
            <a:r>
              <a:rPr lang="ar-IQ" sz="2400" b="1" dirty="0"/>
              <a:t>(الطاقة الحرة ,  تغيير الانثربي , تغيير درجة الحرارة</a:t>
            </a:r>
            <a:r>
              <a:rPr lang="ar-IQ" sz="2400" dirty="0"/>
              <a:t>)</a:t>
            </a:r>
            <a:r>
              <a:rPr lang="ar-IQ" dirty="0"/>
              <a:t> </a:t>
            </a:r>
          </a:p>
          <a:p>
            <a:pPr algn="r"/>
            <a:endParaRPr lang="ar-IQ" dirty="0"/>
          </a:p>
          <a:p>
            <a:pPr algn="r"/>
            <a:r>
              <a:rPr lang="ar-IQ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59353-39AC-653C-2A14-E6B17F0B0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7" t="50000" r="27648" b="32475"/>
          <a:stretch/>
        </p:blipFill>
        <p:spPr>
          <a:xfrm>
            <a:off x="215154" y="4316505"/>
            <a:ext cx="8300196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7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78C2-A31F-5588-58DB-7023682A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3600" b="1" dirty="0"/>
              <a:t>الطاقة الحرة </a:t>
            </a:r>
            <a:br>
              <a:rPr lang="ar-IQ" dirty="0"/>
            </a:br>
            <a:r>
              <a:rPr lang="en-US" sz="4000" b="1" dirty="0">
                <a:solidFill>
                  <a:schemeClr val="accent1"/>
                </a:solidFill>
              </a:rPr>
              <a:t>Free 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07AAD-39E8-A6C6-7DEC-265039E036B4}"/>
              </a:ext>
            </a:extLst>
          </p:cNvPr>
          <p:cNvSpPr txBox="1"/>
          <p:nvPr/>
        </p:nvSpPr>
        <p:spPr>
          <a:xfrm>
            <a:off x="628650" y="2299447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3200" dirty="0"/>
              <a:t>الطاقة الحرة تشير الى اقصى شغل مفيد يمكن الحصول علية من نظام ما عند ضغط وحرارة وحجم ثابت </a:t>
            </a:r>
          </a:p>
          <a:p>
            <a:pPr algn="r"/>
            <a:endParaRPr lang="ar-IQ" sz="3200" dirty="0"/>
          </a:p>
          <a:p>
            <a:pPr algn="r"/>
            <a:r>
              <a:rPr lang="ar-IQ" sz="3200" dirty="0">
                <a:solidFill>
                  <a:schemeClr val="accent1"/>
                </a:solidFill>
              </a:rPr>
              <a:t>الطاقة الحرة القياسية </a:t>
            </a:r>
          </a:p>
          <a:p>
            <a:pPr algn="r"/>
            <a:endParaRPr lang="ar-IQ" sz="3200" dirty="0"/>
          </a:p>
          <a:p>
            <a:pPr algn="r"/>
            <a:r>
              <a:rPr lang="ar-IQ" sz="3200" dirty="0"/>
              <a:t>حساب بواسطة ثابت التوازن (تراكيز المواد الناتجة على تراكيز المواد المتفاعلة) 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7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8A4C-35FE-CC3C-4027-F0434DDE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000" b="1" dirty="0"/>
              <a:t>مسارات الطاقة الحرة 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5272-9267-98E9-E12B-965BED86A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IQ" sz="2800" dirty="0">
                <a:solidFill>
                  <a:schemeClr val="accent2">
                    <a:lumMod val="75000"/>
                  </a:schemeClr>
                </a:solidFill>
              </a:rPr>
              <a:t>اذا كانت الطاقة الحرة اصغر من الصفر فان التفاعل يسير تلقائيا ومثل هذا التفاعل يحرر الطاقة </a:t>
            </a:r>
          </a:p>
          <a:p>
            <a:pPr marL="0" indent="0" algn="r">
              <a:buNone/>
            </a:pPr>
            <a:endParaRPr lang="ar-IQ" sz="2800" dirty="0"/>
          </a:p>
          <a:p>
            <a:pPr marL="0" indent="0" algn="r">
              <a:buNone/>
            </a:pPr>
            <a:r>
              <a:rPr lang="ar-IQ" sz="2800" dirty="0">
                <a:solidFill>
                  <a:srgbClr val="FFC000"/>
                </a:solidFill>
              </a:rPr>
              <a:t>اذا كانت الطاقة الحرة اكبر من الصفر فان التفاعل لا يسير تلقائيا لذلك يحتاج الى طاقة اضافية لاتمام التفاعل </a:t>
            </a:r>
          </a:p>
          <a:p>
            <a:pPr marL="0" indent="0" algn="r">
              <a:buNone/>
            </a:pPr>
            <a:r>
              <a:rPr lang="ar-IQ" sz="2800" dirty="0">
                <a:solidFill>
                  <a:srgbClr val="FFC000"/>
                </a:solidFill>
              </a:rPr>
              <a:t>التفاعل العكسي يكون سالبا </a:t>
            </a:r>
          </a:p>
          <a:p>
            <a:pPr marL="0" indent="0" algn="r">
              <a:buNone/>
            </a:pPr>
            <a:endParaRPr lang="ar-IQ" sz="2800" dirty="0"/>
          </a:p>
          <a:p>
            <a:pPr marL="0" indent="0" algn="r">
              <a:buNone/>
            </a:pPr>
            <a:r>
              <a:rPr lang="ar-IQ" sz="2800" dirty="0"/>
              <a:t>اذا كانت الطاقة الحرة تساوي صفرا اي ان التفاعل متوازن فان التفاعل الامامي يساوي التفاعل العكسي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125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9A8E-ED70-238D-EBC8-BC631D54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3600" b="1" dirty="0">
                <a:solidFill>
                  <a:schemeClr val="accent1"/>
                </a:solidFill>
              </a:rPr>
              <a:t>مركبات فوسفاتية ذوات طاقة عالية واخرى واطئة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301A-B477-4B0F-3772-C443B409B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sz="2400" dirty="0"/>
              <a:t>الطاقة تعني قوة الازمة لكسر الاصرة (يعني الطاقة الحرة للتفاعل الذي يحلل الاصرة)</a:t>
            </a:r>
          </a:p>
          <a:p>
            <a:pPr marL="0" indent="0" algn="r">
              <a:buNone/>
            </a:pPr>
            <a:endParaRPr lang="ar-IQ" sz="2400" dirty="0"/>
          </a:p>
          <a:p>
            <a:pPr marL="0" indent="0" algn="r">
              <a:buNone/>
            </a:pPr>
            <a:r>
              <a:rPr lang="ar-IQ" sz="2400" dirty="0"/>
              <a:t>مركبات الفوسفاتية واطئة الطاقة (مثل كليسرول -1- فوسفيت والتي تقدر 2.3 كيلوجول لكل مول) 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34ABA-CE20-086E-B574-5094BA058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23" t="21228" r="29412" b="59155"/>
          <a:stretch/>
        </p:blipFill>
        <p:spPr>
          <a:xfrm>
            <a:off x="820271" y="4001294"/>
            <a:ext cx="7584141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8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31DB-C292-0B87-766D-5AE45FEE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تحول ادينوسين الثلاثي الى احادي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56820-65F0-BE49-8383-CFC196CBB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8" t="50000" r="32941" b="14689"/>
          <a:stretch/>
        </p:blipFill>
        <p:spPr>
          <a:xfrm>
            <a:off x="628651" y="2151529"/>
            <a:ext cx="7886699" cy="40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5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9735-98AF-ECC4-B695-BD9E8887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تحلل بايروفوسفات يعطي طاقة عالية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D35A3-FE42-2D1A-CB06-FDCA994B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7" t="24105" r="28970" b="11811"/>
          <a:stretch/>
        </p:blipFill>
        <p:spPr>
          <a:xfrm>
            <a:off x="134471" y="1690690"/>
            <a:ext cx="8774205" cy="46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7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E7A27-0EB0-52E8-0E08-364C705F7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6" t="21678" r="24853" b="29860"/>
          <a:stretch/>
        </p:blipFill>
        <p:spPr>
          <a:xfrm>
            <a:off x="900953" y="1613647"/>
            <a:ext cx="8148917" cy="4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3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201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الكيمياء الحياتية  لطلبة المرحلة الرابعة  قسم الكيمياء</vt:lpstr>
      <vt:lpstr>PowerPoint Presentation</vt:lpstr>
      <vt:lpstr>الديناميكية الحرارية</vt:lpstr>
      <vt:lpstr>الطاقة الحرة  Free Energy</vt:lpstr>
      <vt:lpstr>مسارات الطاقة الحرة </vt:lpstr>
      <vt:lpstr>مركبات فوسفاتية ذوات طاقة عالية واخرى واطئة</vt:lpstr>
      <vt:lpstr>تحول ادينوسين الثلاثي الى احادي</vt:lpstr>
      <vt:lpstr>تحلل بايروفوسفات يعطي طاقة عالية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الكيمياء الحياتية  لطلبة المرحلة الرابعة  قسم الكيمياء</dc:title>
  <dc:creator>teif aldaneen</dc:creator>
  <cp:lastModifiedBy>teif aldaneen</cp:lastModifiedBy>
  <cp:revision>5</cp:revision>
  <dcterms:created xsi:type="dcterms:W3CDTF">2022-10-22T19:41:54Z</dcterms:created>
  <dcterms:modified xsi:type="dcterms:W3CDTF">2022-11-06T20:43:15Z</dcterms:modified>
</cp:coreProperties>
</file>